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15120000" cx="10692000"/>
  <p:notesSz cx="6858000" cy="9144000"/>
  <p:embeddedFontLst>
    <p:embeddedFont>
      <p:font typeface="Lora Medium"/>
      <p:regular r:id="rId49"/>
      <p:bold r:id="rId50"/>
      <p:italic r:id="rId51"/>
      <p:boldItalic r:id="rId52"/>
    </p:embeddedFont>
    <p:embeddedFont>
      <p:font typeface="Lora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762">
          <p15:clr>
            <a:srgbClr val="747775"/>
          </p15:clr>
        </p15:guide>
        <p15:guide id="2" pos="336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762" orient="horz"/>
        <p:guide pos="336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Lora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oraMedium-italic.fntdata"/><Relationship Id="rId50" Type="http://schemas.openxmlformats.org/officeDocument/2006/relationships/font" Target="fonts/LoraMedium-bold.fntdata"/><Relationship Id="rId53" Type="http://schemas.openxmlformats.org/officeDocument/2006/relationships/font" Target="fonts/Lora-regular.fntdata"/><Relationship Id="rId52" Type="http://schemas.openxmlformats.org/officeDocument/2006/relationships/font" Target="fonts/LoraMedium-boldItalic.fntdata"/><Relationship Id="rId11" Type="http://schemas.openxmlformats.org/officeDocument/2006/relationships/slide" Target="slides/slide6.xml"/><Relationship Id="rId55" Type="http://schemas.openxmlformats.org/officeDocument/2006/relationships/font" Target="fonts/Lora-italic.fntdata"/><Relationship Id="rId10" Type="http://schemas.openxmlformats.org/officeDocument/2006/relationships/slide" Target="slides/slide5.xml"/><Relationship Id="rId54" Type="http://schemas.openxmlformats.org/officeDocument/2006/relationships/font" Target="fonts/Lor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Lora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e0d1165d6b_0_72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e0d1165d6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e0d1165d6b_0_86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e0d1165d6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e0d1165d6b_0_102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e0d1165d6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df04887615_0_282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df04887615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f04887615_0_326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df04887615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df04887615_0_218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df04887615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df5a144be6_0_1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df5a144be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df5a144be6_0_21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df5a144be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df5a144be6_0_40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df5a144be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df5a144be6_0_61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df5a144be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f04887615_0_204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f04887615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df5a144be6_0_89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df5a144be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df5a144be6_0_108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df5a144be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df5a144be6_0_127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df5a144be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df5a144be6_0_147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df5a144be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df5a144be6_0_175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df5a144be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df5a144be6_0_193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df5a144be6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df5a144be6_0_212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df5a144be6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df5a144be6_0_230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df5a144be6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df5a144be6_0_257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df5a144be6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df5a144be6_0_272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df5a144be6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f04887615_0_165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f0488761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df5a144be6_0_287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df5a144be6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df5a144be6_0_313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df5a144be6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df5a144be6_0_340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df5a144be6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df5a144be6_0_510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df5a144be6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df5a144be6_0_524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df5a144be6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df5a144be6_0_536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df5a144be6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df5a144be6_0_556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df5a144be6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df5a144be6_0_355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df5a144be6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df5a144be6_0_370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df5a144be6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df5a144be6_0_396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df5a144be6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f04887615_0_192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df04887615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df5a144be6_0_423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df5a144be6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df5a144be6_0_438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df5a144be6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df5a144be6_0_453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df5a144be6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df5a144be6_0_479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df5a144be6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f5a144be6_0_495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f5a144be6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0d1165d6b_0_6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0d1165d6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0d1165d6b_0_21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0d1165d6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e0d1165d6b_0_34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e0d1165d6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0d1165d6b_0_59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e0d1165d6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64478" y="2188777"/>
            <a:ext cx="9963000" cy="6033900"/>
          </a:xfrm>
          <a:prstGeom prst="rect">
            <a:avLst/>
          </a:prstGeom>
        </p:spPr>
        <p:txBody>
          <a:bodyPr anchorCtr="0" anchor="b" bIns="129675" lIns="129675" spcFirstLastPara="1" rIns="129675" wrap="square" tIns="1296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64468" y="8331286"/>
            <a:ext cx="9963000" cy="2330400"/>
          </a:xfrm>
          <a:prstGeom prst="rect">
            <a:avLst/>
          </a:prstGeom>
        </p:spPr>
        <p:txBody>
          <a:bodyPr anchorCtr="0" anchor="t" bIns="129675" lIns="129675" spcFirstLastPara="1" rIns="129675" wrap="square" tIns="1296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64468" y="3251601"/>
            <a:ext cx="9963000" cy="5772000"/>
          </a:xfrm>
          <a:prstGeom prst="rect">
            <a:avLst/>
          </a:prstGeom>
        </p:spPr>
        <p:txBody>
          <a:bodyPr anchorCtr="0" anchor="b" bIns="129675" lIns="129675" spcFirstLastPara="1" rIns="129675" wrap="square" tIns="1296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64468" y="9266383"/>
            <a:ext cx="9963000" cy="3823800"/>
          </a:xfrm>
          <a:prstGeom prst="rect">
            <a:avLst/>
          </a:prstGeom>
        </p:spPr>
        <p:txBody>
          <a:bodyPr anchorCtr="0" anchor="t" bIns="129675" lIns="129675" spcFirstLastPara="1" rIns="129675" wrap="square" tIns="129675">
            <a:norm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64468" y="6322709"/>
            <a:ext cx="9963000" cy="24744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64468" y="1308210"/>
            <a:ext cx="9963000" cy="1683300"/>
          </a:xfrm>
          <a:prstGeom prst="rect">
            <a:avLst/>
          </a:prstGeom>
        </p:spPr>
        <p:txBody>
          <a:bodyPr anchorCtr="0" anchor="t" bIns="129675" lIns="129675" spcFirstLastPara="1" rIns="129675" wrap="square" tIns="1296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64468" y="3387853"/>
            <a:ext cx="9963000" cy="10043100"/>
          </a:xfrm>
          <a:prstGeom prst="rect">
            <a:avLst/>
          </a:prstGeom>
        </p:spPr>
        <p:txBody>
          <a:bodyPr anchorCtr="0" anchor="t" bIns="129675" lIns="129675" spcFirstLastPara="1" rIns="129675" wrap="square" tIns="129675">
            <a:normAutofit/>
          </a:bodyPr>
          <a:lstStyle>
            <a:lvl1pPr indent="-393700" lvl="0" marL="4572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64468" y="1308210"/>
            <a:ext cx="9963000" cy="1683300"/>
          </a:xfrm>
          <a:prstGeom prst="rect">
            <a:avLst/>
          </a:prstGeom>
        </p:spPr>
        <p:txBody>
          <a:bodyPr anchorCtr="0" anchor="t" bIns="129675" lIns="129675" spcFirstLastPara="1" rIns="129675" wrap="square" tIns="1296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64468" y="3387853"/>
            <a:ext cx="4677000" cy="10043100"/>
          </a:xfrm>
          <a:prstGeom prst="rect">
            <a:avLst/>
          </a:prstGeom>
        </p:spPr>
        <p:txBody>
          <a:bodyPr anchorCtr="0" anchor="t" bIns="129675" lIns="129675" spcFirstLastPara="1" rIns="129675" wrap="square" tIns="12967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5650483" y="3387853"/>
            <a:ext cx="4677000" cy="10043100"/>
          </a:xfrm>
          <a:prstGeom prst="rect">
            <a:avLst/>
          </a:prstGeom>
        </p:spPr>
        <p:txBody>
          <a:bodyPr anchorCtr="0" anchor="t" bIns="129675" lIns="129675" spcFirstLastPara="1" rIns="129675" wrap="square" tIns="12967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64468" y="1308210"/>
            <a:ext cx="9963000" cy="1683300"/>
          </a:xfrm>
          <a:prstGeom prst="rect">
            <a:avLst/>
          </a:prstGeom>
        </p:spPr>
        <p:txBody>
          <a:bodyPr anchorCtr="0" anchor="t" bIns="129675" lIns="129675" spcFirstLastPara="1" rIns="129675" wrap="square" tIns="1296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64468" y="1633260"/>
            <a:ext cx="3283500" cy="2221500"/>
          </a:xfrm>
          <a:prstGeom prst="rect">
            <a:avLst/>
          </a:prstGeom>
        </p:spPr>
        <p:txBody>
          <a:bodyPr anchorCtr="0" anchor="b" bIns="129675" lIns="129675" spcFirstLastPara="1" rIns="129675" wrap="square" tIns="1296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64468" y="4084913"/>
            <a:ext cx="3283500" cy="9346500"/>
          </a:xfrm>
          <a:prstGeom prst="rect">
            <a:avLst/>
          </a:prstGeom>
        </p:spPr>
        <p:txBody>
          <a:bodyPr anchorCtr="0" anchor="t" bIns="129675" lIns="129675" spcFirstLastPara="1" rIns="129675" wrap="square" tIns="12967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573245" y="1323276"/>
            <a:ext cx="7445700" cy="120252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5346000" y="-367"/>
            <a:ext cx="5346000" cy="1512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9675" lIns="129675" spcFirstLastPara="1" rIns="129675" wrap="square" tIns="129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10447" y="3625081"/>
            <a:ext cx="4730100" cy="4357500"/>
          </a:xfrm>
          <a:prstGeom prst="rect">
            <a:avLst/>
          </a:prstGeom>
        </p:spPr>
        <p:txBody>
          <a:bodyPr anchorCtr="0" anchor="b" bIns="129675" lIns="129675" spcFirstLastPara="1" rIns="129675" wrap="square" tIns="1296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10447" y="8240010"/>
            <a:ext cx="4730100" cy="3630600"/>
          </a:xfrm>
          <a:prstGeom prst="rect">
            <a:avLst/>
          </a:prstGeom>
        </p:spPr>
        <p:txBody>
          <a:bodyPr anchorCtr="0" anchor="t" bIns="129675" lIns="129675" spcFirstLastPara="1" rIns="129675" wrap="square" tIns="1296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5775715" y="2128514"/>
            <a:ext cx="4486800" cy="108627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>
            <a:lvl1pPr indent="-393700" lvl="0" marL="4572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64468" y="12436336"/>
            <a:ext cx="7014300" cy="17784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64468" y="1308210"/>
            <a:ext cx="9963000" cy="16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9675" lIns="129675" spcFirstLastPara="1" rIns="129675" wrap="square" tIns="1296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64468" y="3387853"/>
            <a:ext cx="9963000" cy="10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9675" lIns="129675" spcFirstLastPara="1" rIns="129675" wrap="square" tIns="129675">
            <a:normAutofit/>
          </a:bodyPr>
          <a:lstStyle>
            <a:lvl1pPr indent="-3937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1pPr>
            <a:lvl2pPr indent="-355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9675" lIns="129675" spcFirstLastPara="1" rIns="129675" wrap="square" tIns="129675">
            <a:normAutofit/>
          </a:bodyPr>
          <a:lstStyle>
            <a:lvl1pPr lvl="0" algn="r">
              <a:buNone/>
              <a:defRPr sz="1400">
                <a:solidFill>
                  <a:schemeClr val="dk2"/>
                </a:solidFill>
              </a:defRPr>
            </a:lvl1pPr>
            <a:lvl2pPr lvl="1" algn="r">
              <a:buNone/>
              <a:defRPr sz="1400">
                <a:solidFill>
                  <a:schemeClr val="dk2"/>
                </a:solidFill>
              </a:defRPr>
            </a:lvl2pPr>
            <a:lvl3pPr lvl="2" algn="r">
              <a:buNone/>
              <a:defRPr sz="1400">
                <a:solidFill>
                  <a:schemeClr val="dk2"/>
                </a:solidFill>
              </a:defRPr>
            </a:lvl3pPr>
            <a:lvl4pPr lvl="3" algn="r">
              <a:buNone/>
              <a:defRPr sz="1400">
                <a:solidFill>
                  <a:schemeClr val="dk2"/>
                </a:solidFill>
              </a:defRPr>
            </a:lvl4pPr>
            <a:lvl5pPr lvl="4" algn="r">
              <a:buNone/>
              <a:defRPr sz="1400">
                <a:solidFill>
                  <a:schemeClr val="dk2"/>
                </a:solidFill>
              </a:defRPr>
            </a:lvl5pPr>
            <a:lvl6pPr lvl="5" algn="r">
              <a:buNone/>
              <a:defRPr sz="1400">
                <a:solidFill>
                  <a:schemeClr val="dk2"/>
                </a:solidFill>
              </a:defRPr>
            </a:lvl6pPr>
            <a:lvl7pPr lvl="6" algn="r">
              <a:buNone/>
              <a:defRPr sz="1400">
                <a:solidFill>
                  <a:schemeClr val="dk2"/>
                </a:solidFill>
              </a:defRPr>
            </a:lvl7pPr>
            <a:lvl8pPr lvl="7" algn="r">
              <a:buNone/>
              <a:defRPr sz="1400">
                <a:solidFill>
                  <a:schemeClr val="dk2"/>
                </a:solidFill>
              </a:defRPr>
            </a:lvl8pPr>
            <a:lvl9pPr lvl="8" algn="r">
              <a:buNone/>
              <a:defRPr sz="1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12817" l="15119" r="30435" t="5749"/>
          <a:stretch/>
        </p:blipFill>
        <p:spPr>
          <a:xfrm>
            <a:off x="0" y="0"/>
            <a:ext cx="10692001" cy="151200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12000000" dist="38100">
              <a:schemeClr val="dk2"/>
            </a:outerShdw>
          </a:effectLst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-4513775" y="4489575"/>
            <a:ext cx="15989700" cy="845400"/>
          </a:xfrm>
          <a:prstGeom prst="rect">
            <a:avLst/>
          </a:prstGeom>
          <a:solidFill>
            <a:srgbClr val="434343"/>
          </a:solidFill>
          <a:effectLst>
            <a:outerShdw blurRad="42863" rotWithShape="0" algn="bl" dir="12000000" dist="38100">
              <a:schemeClr val="dk2"/>
            </a:outerShdw>
          </a:effectLst>
        </p:spPr>
        <p:txBody>
          <a:bodyPr anchorCtr="0" anchor="b" bIns="129675" lIns="129675" spcFirstLastPara="1" rIns="129675" wrap="square" tIns="129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200">
                <a:solidFill>
                  <a:srgbClr val="FFE599"/>
                </a:solidFill>
                <a:latin typeface="Lora"/>
                <a:ea typeface="Lora"/>
                <a:cs typeface="Lora"/>
                <a:sym typeface="Lora"/>
              </a:rPr>
              <a:t>Código para maculados</a:t>
            </a:r>
            <a:endParaRPr b="1" sz="4200">
              <a:solidFill>
                <a:srgbClr val="FFE59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 rot="936846">
            <a:off x="-985850" y="2948933"/>
            <a:ext cx="12657301" cy="1335084"/>
          </a:xfrm>
          <a:prstGeom prst="rect">
            <a:avLst/>
          </a:prstGeom>
          <a:solidFill>
            <a:srgbClr val="434343"/>
          </a:solidFill>
          <a:effectLst>
            <a:outerShdw blurRad="42863" rotWithShape="0" algn="bl">
              <a:schemeClr val="dk2"/>
            </a:outerShdw>
          </a:effectLst>
        </p:spPr>
        <p:txBody>
          <a:bodyPr anchorCtr="0" anchor="b" bIns="129675" lIns="129675" spcFirstLastPara="1" rIns="129675" wrap="square" tIns="129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0">
                <a:solidFill>
                  <a:srgbClr val="FFE599"/>
                </a:solidFill>
                <a:latin typeface="Lora"/>
                <a:ea typeface="Lora"/>
                <a:cs typeface="Lora"/>
                <a:sym typeface="Lora"/>
              </a:rPr>
              <a:t>Inscrições arcanas</a:t>
            </a:r>
            <a:endParaRPr b="1" sz="8000">
              <a:solidFill>
                <a:srgbClr val="FFE59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0" y="13854550"/>
            <a:ext cx="10692000" cy="615900"/>
          </a:xfrm>
          <a:prstGeom prst="rect">
            <a:avLst/>
          </a:prstGeom>
          <a:solidFill>
            <a:srgbClr val="434343"/>
          </a:solidFill>
          <a:effectLst>
            <a:outerShdw blurRad="42863" rotWithShape="0" algn="bl" dir="12000000" dist="38100">
              <a:schemeClr val="dk2"/>
            </a:outerShdw>
          </a:effectLst>
        </p:spPr>
        <p:txBody>
          <a:bodyPr anchorCtr="0" anchor="b" bIns="129675" lIns="129675" spcFirstLastPara="1" rIns="129675" wrap="square" tIns="129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FFE599"/>
                </a:solidFill>
                <a:latin typeface="Lora"/>
                <a:ea typeface="Lora"/>
                <a:cs typeface="Lora"/>
                <a:sym typeface="Lora"/>
              </a:rPr>
              <a:t>Gabriel Ferreira Vieira</a:t>
            </a:r>
            <a:endParaRPr b="1" sz="2800">
              <a:solidFill>
                <a:srgbClr val="FFE59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2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Despertar no Reino das Variáveis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9" name="Google Shape;189;p22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2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01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1828350" y="2302600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Artefatos e seus Usos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1346550" y="3174100"/>
            <a:ext cx="7998900" cy="112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Cada linguagem de programação pode ser vista como uma escola de magia, cada uma com suas particularidades e conjurações únicas.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C++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Escola de Magia Rígida:</a:t>
            </a: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Conhecida por seu poder bruto e flexibilidade, mas exige uma disciplina rigorosa. A gestão de memória é como controlar forças selvagens diretamente.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Exemplo de conjuração: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6975" y="9321550"/>
            <a:ext cx="7938350" cy="4201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3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Despertar no Reino das Variáveis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3" name="Google Shape;203;p23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3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01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1828350" y="2302600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Artefatos e seus Usos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08" name="Google Shape;208;p23"/>
          <p:cNvSpPr txBox="1"/>
          <p:nvPr/>
        </p:nvSpPr>
        <p:spPr>
          <a:xfrm>
            <a:off x="1346550" y="3174100"/>
            <a:ext cx="7998900" cy="112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Java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Escola de Magia Estruturada: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Equilibrada e segura, com uma abordagem orientada a objetos que organiza a magia em feitiços (métodos) e grimórios (classes).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Exemplo de conjuração: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6975" y="6797209"/>
            <a:ext cx="7938350" cy="4321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4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Despertar no Reino das Variáveis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7" name="Google Shape;217;p24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4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01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1828350" y="2302600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Artefatos e seus Usos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1346550" y="3174100"/>
            <a:ext cx="7998900" cy="112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Python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Escola de Magia Simples e Poderosa: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Conjurações rápidas e diretas, ideal para magos que querem resultados sem muita cerimônia. Não precisa declarar explicitamente o tipo de artefato antes de usá-lo.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Exemplo de conjuração: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23" name="Google Shape;22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200" y="7397848"/>
            <a:ext cx="7035599" cy="3723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5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5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5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Despertar no Reino das Variáveis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1" name="Google Shape;231;p25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5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5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5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01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1828350" y="250957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Problemas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1346550" y="3381075"/>
            <a:ext cx="7998900" cy="18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AutoNum type="arabicPeriod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Declare e inicialize variáveis de diferentes tipos.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AutoNum type="arabicPeriod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Troque os valores entre duas variáveis.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1828350" y="52386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</a:t>
            </a: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código</a:t>
            </a: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 em C++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2340300" y="13827000"/>
            <a:ext cx="60114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Graça perdida próxima…</a:t>
            </a:r>
            <a:endParaRPr i="1" sz="24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39" name="Google Shape;2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6550" y="6277125"/>
            <a:ext cx="7998899" cy="5131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6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6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Despertar no Reino das Variáveis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7" name="Google Shape;247;p26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6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6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6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01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1" name="Google Shape;251;p26"/>
          <p:cNvSpPr txBox="1"/>
          <p:nvPr/>
        </p:nvSpPr>
        <p:spPr>
          <a:xfrm>
            <a:off x="1828350" y="25095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</a:t>
            </a: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m Java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52" name="Google Shape;252;p26"/>
          <p:cNvSpPr txBox="1"/>
          <p:nvPr/>
        </p:nvSpPr>
        <p:spPr>
          <a:xfrm>
            <a:off x="1828350" y="82743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</a:t>
            </a: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Python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253" name="Google Shape;2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7100" y="3381075"/>
            <a:ext cx="8425390" cy="478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7100" y="9145877"/>
            <a:ext cx="8425402" cy="54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7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7"/>
          <p:cNvSpPr/>
          <p:nvPr/>
        </p:nvSpPr>
        <p:spPr>
          <a:xfrm>
            <a:off x="8882450" y="-1181100"/>
            <a:ext cx="354300" cy="9954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7"/>
          <p:cNvSpPr/>
          <p:nvPr/>
        </p:nvSpPr>
        <p:spPr>
          <a:xfrm>
            <a:off x="797450" y="0"/>
            <a:ext cx="3543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7"/>
          <p:cNvSpPr/>
          <p:nvPr/>
        </p:nvSpPr>
        <p:spPr>
          <a:xfrm>
            <a:off x="283725" y="210450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7"/>
          <p:cNvSpPr/>
          <p:nvPr/>
        </p:nvSpPr>
        <p:spPr>
          <a:xfrm>
            <a:off x="664724" y="2403371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7"/>
          <p:cNvSpPr/>
          <p:nvPr/>
        </p:nvSpPr>
        <p:spPr>
          <a:xfrm>
            <a:off x="1045724" y="2702241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7"/>
          <p:cNvSpPr/>
          <p:nvPr/>
        </p:nvSpPr>
        <p:spPr>
          <a:xfrm>
            <a:off x="1429155" y="3003019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7"/>
          <p:cNvSpPr/>
          <p:nvPr/>
        </p:nvSpPr>
        <p:spPr>
          <a:xfrm>
            <a:off x="1810155" y="330189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7"/>
          <p:cNvSpPr/>
          <p:nvPr/>
        </p:nvSpPr>
        <p:spPr>
          <a:xfrm>
            <a:off x="2191154" y="360076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7"/>
          <p:cNvSpPr/>
          <p:nvPr/>
        </p:nvSpPr>
        <p:spPr>
          <a:xfrm rot="3132972">
            <a:off x="9005744" y="-300252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7"/>
          <p:cNvSpPr/>
          <p:nvPr/>
        </p:nvSpPr>
        <p:spPr>
          <a:xfrm rot="3132972">
            <a:off x="9023586" y="-253429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7"/>
          <p:cNvSpPr/>
          <p:nvPr/>
        </p:nvSpPr>
        <p:spPr>
          <a:xfrm rot="3132972">
            <a:off x="9041428" y="-206606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7"/>
          <p:cNvSpPr/>
          <p:nvPr/>
        </p:nvSpPr>
        <p:spPr>
          <a:xfrm rot="3132972">
            <a:off x="9059383" y="-159484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7"/>
          <p:cNvSpPr/>
          <p:nvPr/>
        </p:nvSpPr>
        <p:spPr>
          <a:xfrm rot="3132972">
            <a:off x="9077225" y="-112661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"/>
          <p:cNvSpPr/>
          <p:nvPr/>
        </p:nvSpPr>
        <p:spPr>
          <a:xfrm rot="3132972">
            <a:off x="9095067" y="-65838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7"/>
          <p:cNvSpPr/>
          <p:nvPr/>
        </p:nvSpPr>
        <p:spPr>
          <a:xfrm>
            <a:off x="7803200" y="8772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7"/>
          <p:cNvSpPr/>
          <p:nvPr/>
        </p:nvSpPr>
        <p:spPr>
          <a:xfrm>
            <a:off x="8184200" y="9153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7"/>
          <p:cNvSpPr/>
          <p:nvPr/>
        </p:nvSpPr>
        <p:spPr>
          <a:xfrm>
            <a:off x="8565200" y="9534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7"/>
          <p:cNvSpPr/>
          <p:nvPr/>
        </p:nvSpPr>
        <p:spPr>
          <a:xfrm>
            <a:off x="8948632" y="9918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7"/>
          <p:cNvSpPr/>
          <p:nvPr/>
        </p:nvSpPr>
        <p:spPr>
          <a:xfrm>
            <a:off x="9329632" y="10299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7"/>
          <p:cNvSpPr/>
          <p:nvPr/>
        </p:nvSpPr>
        <p:spPr>
          <a:xfrm>
            <a:off x="9710632" y="10680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7"/>
          <p:cNvSpPr/>
          <p:nvPr/>
        </p:nvSpPr>
        <p:spPr>
          <a:xfrm>
            <a:off x="0" y="13962775"/>
            <a:ext cx="10692000" cy="4329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7"/>
          <p:cNvSpPr txBox="1"/>
          <p:nvPr/>
        </p:nvSpPr>
        <p:spPr>
          <a:xfrm>
            <a:off x="5647675" y="5387450"/>
            <a:ext cx="31449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0">
                <a:solidFill>
                  <a:srgbClr val="593949"/>
                </a:solidFill>
                <a:latin typeface="Lora"/>
                <a:ea typeface="Lora"/>
                <a:cs typeface="Lora"/>
                <a:sym typeface="Lora"/>
              </a:rPr>
              <a:t>02</a:t>
            </a:r>
            <a:endParaRPr b="1" sz="160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729675" y="10234675"/>
            <a:ext cx="6573600" cy="30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200">
                <a:solidFill>
                  <a:srgbClr val="593949"/>
                </a:solidFill>
                <a:latin typeface="Lora"/>
                <a:ea typeface="Lora"/>
                <a:cs typeface="Lora"/>
                <a:sym typeface="Lora"/>
              </a:rPr>
              <a:t>Os Portões das Decisões</a:t>
            </a:r>
            <a:endParaRPr b="1" sz="72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8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8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8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Os Portões das Decisões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0" name="Google Shape;290;p28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8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8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8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02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4" name="Google Shape;294;p28"/>
          <p:cNvSpPr txBox="1"/>
          <p:nvPr/>
        </p:nvSpPr>
        <p:spPr>
          <a:xfrm>
            <a:off x="1346550" y="2588225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Ao explorar ruínas ancestrais, você encontra encruzilhadas perigosas. Aprenda a usar estruturas condicionais como if-else para tomar decisões críticas que podem mudar o curso da aventura. Cada escolha é vital para a sobrevivência.</a:t>
            </a:r>
            <a:endParaRPr i="1" sz="24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5" name="Google Shape;295;p28"/>
          <p:cNvSpPr txBox="1"/>
          <p:nvPr/>
        </p:nvSpPr>
        <p:spPr>
          <a:xfrm>
            <a:off x="1828350" y="524802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Assuntos abordados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1346700" y="6131800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Estruturas condicionais (if, else, elif).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Comparação e operadores lógicos.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1828200" y="7784750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Detalhamento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98" name="Google Shape;298;p28"/>
          <p:cNvSpPr txBox="1"/>
          <p:nvPr/>
        </p:nvSpPr>
        <p:spPr>
          <a:xfrm>
            <a:off x="1346550" y="8656250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Estruturas condicionais permitem que o programa tome diferentes direções baseado em condições específicas.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9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9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9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9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9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9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02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9" name="Google Shape;309;p29"/>
          <p:cNvSpPr txBox="1"/>
          <p:nvPr/>
        </p:nvSpPr>
        <p:spPr>
          <a:xfrm>
            <a:off x="1828350" y="250957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Problemas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10" name="Google Shape;310;p29"/>
          <p:cNvSpPr txBox="1"/>
          <p:nvPr/>
        </p:nvSpPr>
        <p:spPr>
          <a:xfrm>
            <a:off x="1346550" y="3381075"/>
            <a:ext cx="7998900" cy="18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AutoNum type="arabicPeriod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Determine se um número é par ou ímpar.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AutoNum type="arabicPeriod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Verifique se uma string contém uma determinada letra.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1" name="Google Shape;311;p29"/>
          <p:cNvSpPr txBox="1"/>
          <p:nvPr/>
        </p:nvSpPr>
        <p:spPr>
          <a:xfrm>
            <a:off x="2340300" y="13827000"/>
            <a:ext cx="60114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Graça perdida próxima…</a:t>
            </a:r>
            <a:endParaRPr i="1" sz="24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Os Portões das Decisões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3" name="Google Shape;313;p29"/>
          <p:cNvSpPr txBox="1"/>
          <p:nvPr/>
        </p:nvSpPr>
        <p:spPr>
          <a:xfrm>
            <a:off x="1828200" y="60416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C++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314" name="Google Shape;3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50" y="7354750"/>
            <a:ext cx="10120699" cy="60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0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0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0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0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0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0"/>
          <p:cNvSpPr txBox="1"/>
          <p:nvPr/>
        </p:nvSpPr>
        <p:spPr>
          <a:xfrm>
            <a:off x="1828350" y="25095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Java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25" name="Google Shape;325;p30"/>
          <p:cNvSpPr txBox="1"/>
          <p:nvPr/>
        </p:nvSpPr>
        <p:spPr>
          <a:xfrm>
            <a:off x="1828338" y="85378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Python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326" name="Google Shape;32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067" y="3279713"/>
            <a:ext cx="10076160" cy="516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075" y="9299700"/>
            <a:ext cx="10018765" cy="516104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0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02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29" name="Google Shape;329;p30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Os Portões das Decisões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1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1"/>
          <p:cNvSpPr/>
          <p:nvPr/>
        </p:nvSpPr>
        <p:spPr>
          <a:xfrm>
            <a:off x="8882450" y="-1181100"/>
            <a:ext cx="354300" cy="9954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1"/>
          <p:cNvSpPr/>
          <p:nvPr/>
        </p:nvSpPr>
        <p:spPr>
          <a:xfrm>
            <a:off x="797450" y="0"/>
            <a:ext cx="3543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1"/>
          <p:cNvSpPr/>
          <p:nvPr/>
        </p:nvSpPr>
        <p:spPr>
          <a:xfrm>
            <a:off x="283725" y="210450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1"/>
          <p:cNvSpPr/>
          <p:nvPr/>
        </p:nvSpPr>
        <p:spPr>
          <a:xfrm>
            <a:off x="664724" y="2403371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1"/>
          <p:cNvSpPr/>
          <p:nvPr/>
        </p:nvSpPr>
        <p:spPr>
          <a:xfrm>
            <a:off x="1045724" y="2702241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1"/>
          <p:cNvSpPr/>
          <p:nvPr/>
        </p:nvSpPr>
        <p:spPr>
          <a:xfrm>
            <a:off x="1429155" y="3003019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1"/>
          <p:cNvSpPr/>
          <p:nvPr/>
        </p:nvSpPr>
        <p:spPr>
          <a:xfrm>
            <a:off x="1810155" y="330189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1"/>
          <p:cNvSpPr/>
          <p:nvPr/>
        </p:nvSpPr>
        <p:spPr>
          <a:xfrm>
            <a:off x="2191154" y="360076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1"/>
          <p:cNvSpPr/>
          <p:nvPr/>
        </p:nvSpPr>
        <p:spPr>
          <a:xfrm rot="3132972">
            <a:off x="9005744" y="-300252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1"/>
          <p:cNvSpPr/>
          <p:nvPr/>
        </p:nvSpPr>
        <p:spPr>
          <a:xfrm rot="3132972">
            <a:off x="9023586" y="-253429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1"/>
          <p:cNvSpPr/>
          <p:nvPr/>
        </p:nvSpPr>
        <p:spPr>
          <a:xfrm rot="3132972">
            <a:off x="9041428" y="-206606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1"/>
          <p:cNvSpPr/>
          <p:nvPr/>
        </p:nvSpPr>
        <p:spPr>
          <a:xfrm rot="3132972">
            <a:off x="9059383" y="-159484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1"/>
          <p:cNvSpPr/>
          <p:nvPr/>
        </p:nvSpPr>
        <p:spPr>
          <a:xfrm rot="3132972">
            <a:off x="9077225" y="-112661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1"/>
          <p:cNvSpPr/>
          <p:nvPr/>
        </p:nvSpPr>
        <p:spPr>
          <a:xfrm rot="3132972">
            <a:off x="9095067" y="-65838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1"/>
          <p:cNvSpPr/>
          <p:nvPr/>
        </p:nvSpPr>
        <p:spPr>
          <a:xfrm>
            <a:off x="7803200" y="8772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1"/>
          <p:cNvSpPr/>
          <p:nvPr/>
        </p:nvSpPr>
        <p:spPr>
          <a:xfrm>
            <a:off x="8184200" y="9153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1"/>
          <p:cNvSpPr/>
          <p:nvPr/>
        </p:nvSpPr>
        <p:spPr>
          <a:xfrm>
            <a:off x="8565200" y="9534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1"/>
          <p:cNvSpPr/>
          <p:nvPr/>
        </p:nvSpPr>
        <p:spPr>
          <a:xfrm>
            <a:off x="8948632" y="9918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1"/>
          <p:cNvSpPr/>
          <p:nvPr/>
        </p:nvSpPr>
        <p:spPr>
          <a:xfrm>
            <a:off x="9329632" y="10299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1"/>
          <p:cNvSpPr/>
          <p:nvPr/>
        </p:nvSpPr>
        <p:spPr>
          <a:xfrm>
            <a:off x="9710632" y="10680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1"/>
          <p:cNvSpPr/>
          <p:nvPr/>
        </p:nvSpPr>
        <p:spPr>
          <a:xfrm>
            <a:off x="0" y="13962775"/>
            <a:ext cx="10692000" cy="4329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1"/>
          <p:cNvSpPr txBox="1"/>
          <p:nvPr/>
        </p:nvSpPr>
        <p:spPr>
          <a:xfrm>
            <a:off x="5647675" y="5387450"/>
            <a:ext cx="31449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0">
                <a:solidFill>
                  <a:srgbClr val="593949"/>
                </a:solidFill>
                <a:latin typeface="Lora"/>
                <a:ea typeface="Lora"/>
                <a:cs typeface="Lora"/>
                <a:sym typeface="Lora"/>
              </a:rPr>
              <a:t>03</a:t>
            </a:r>
            <a:endParaRPr b="1" sz="160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7" name="Google Shape;357;p31"/>
          <p:cNvSpPr txBox="1"/>
          <p:nvPr/>
        </p:nvSpPr>
        <p:spPr>
          <a:xfrm>
            <a:off x="729675" y="10234675"/>
            <a:ext cx="6573600" cy="30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200">
                <a:solidFill>
                  <a:srgbClr val="593949"/>
                </a:solidFill>
                <a:latin typeface="Lora"/>
                <a:ea typeface="Lora"/>
                <a:cs typeface="Lora"/>
                <a:sym typeface="Lora"/>
              </a:rPr>
              <a:t>O Infinito Abismo dos Laços e Ciclos</a:t>
            </a:r>
            <a:endParaRPr b="1" sz="72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1828350" y="3500450"/>
            <a:ext cx="7035600" cy="10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Embrenhe-se em uma jornada sombria e desafiadora para dominar a lógica de programação com as linguagens C++, Java e Python. 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Inspirado pela temática Souls-like, este e-book guia você através de conceitos essenciais de programação, oferecendo uma narrativa envolvente e exemplos práticos em cada capítulo. 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Aprenda a enfrentar e derrotar os desafios do código enquanto explora os mistérios dos antigos reinos digitais.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6" name="Google Shape;66;p14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-7125500" y="2356175"/>
            <a:ext cx="6577800" cy="29763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Títulos: 48px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Subtítulos: 40px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Texto: 32px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Descrição: 24px em itálico</a:t>
            </a:r>
            <a:endParaRPr sz="3200"/>
          </a:p>
        </p:txBody>
      </p:sp>
      <p:sp>
        <p:nvSpPr>
          <p:cNvPr id="69" name="Google Shape;69;p14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Descrição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828350" y="25095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O despertar do maculado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32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2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2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Infinito Abismo dos Laços e Ciclos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65" name="Google Shape;365;p32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2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2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2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03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1346550" y="2588225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Preso em um loop temporal, o herói deve repetir ações até encontrar a saída. Descubra o poder dos loops (for, while) para automatizar tarefas repetitivas e escapar desse tormento. Aprenda a dominar os ciclos para avançar sem fim.</a:t>
            </a:r>
            <a:endParaRPr i="1" sz="24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70" name="Google Shape;370;p32"/>
          <p:cNvSpPr txBox="1"/>
          <p:nvPr/>
        </p:nvSpPr>
        <p:spPr>
          <a:xfrm>
            <a:off x="1828350" y="524802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Assuntos abordados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71" name="Google Shape;371;p32"/>
          <p:cNvSpPr txBox="1"/>
          <p:nvPr/>
        </p:nvSpPr>
        <p:spPr>
          <a:xfrm>
            <a:off x="1346700" y="6131800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Laços for e while.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Controle de loops com break e continue.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72" name="Google Shape;372;p32"/>
          <p:cNvSpPr txBox="1"/>
          <p:nvPr/>
        </p:nvSpPr>
        <p:spPr>
          <a:xfrm>
            <a:off x="1828350" y="798742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Detalhamento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73" name="Google Shape;373;p32"/>
          <p:cNvSpPr txBox="1"/>
          <p:nvPr/>
        </p:nvSpPr>
        <p:spPr>
          <a:xfrm>
            <a:off x="1346700" y="8858925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Loops são usados para executar um bloco de código repetidamente. O loop for é ideal para um número conhecido de iterações, enquanto o loop while depende de uma condição.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3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3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3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3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3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3"/>
          <p:cNvSpPr txBox="1"/>
          <p:nvPr/>
        </p:nvSpPr>
        <p:spPr>
          <a:xfrm>
            <a:off x="1828350" y="250957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Problemas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84" name="Google Shape;384;p33"/>
          <p:cNvSpPr txBox="1"/>
          <p:nvPr/>
        </p:nvSpPr>
        <p:spPr>
          <a:xfrm>
            <a:off x="1346550" y="3381075"/>
            <a:ext cx="7998900" cy="18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AutoNum type="arabicPeriod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Imprimir números de 1 a 10.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AutoNum type="arabicPeriod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Somar números de uma lista.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5" name="Google Shape;385;p33"/>
          <p:cNvSpPr txBox="1"/>
          <p:nvPr/>
        </p:nvSpPr>
        <p:spPr>
          <a:xfrm>
            <a:off x="2340300" y="13827000"/>
            <a:ext cx="60114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Graça perdida próxima…</a:t>
            </a:r>
            <a:endParaRPr i="1" sz="24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6" name="Google Shape;386;p33"/>
          <p:cNvSpPr txBox="1"/>
          <p:nvPr/>
        </p:nvSpPr>
        <p:spPr>
          <a:xfrm>
            <a:off x="1828200" y="52386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C++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87" name="Google Shape;387;p33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Infinito Abismo dos Laços e Ciclos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8" name="Google Shape;388;p33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03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89" name="Google Shape;38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525" y="6502913"/>
            <a:ext cx="10101228" cy="475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4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4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4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4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4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4"/>
          <p:cNvSpPr txBox="1"/>
          <p:nvPr/>
        </p:nvSpPr>
        <p:spPr>
          <a:xfrm>
            <a:off x="1828350" y="25095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Java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00" name="Google Shape;400;p34"/>
          <p:cNvSpPr txBox="1"/>
          <p:nvPr/>
        </p:nvSpPr>
        <p:spPr>
          <a:xfrm>
            <a:off x="1828338" y="85378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Python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01" name="Google Shape;401;p34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Infinito Abismo dos Laços e Ciclos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2" name="Google Shape;402;p34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03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03" name="Google Shape;4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50" y="3381075"/>
            <a:ext cx="10101228" cy="4374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050" y="9409375"/>
            <a:ext cx="10101228" cy="4241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35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5"/>
          <p:cNvSpPr/>
          <p:nvPr/>
        </p:nvSpPr>
        <p:spPr>
          <a:xfrm>
            <a:off x="8882450" y="-1181100"/>
            <a:ext cx="354300" cy="9954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5"/>
          <p:cNvSpPr/>
          <p:nvPr/>
        </p:nvSpPr>
        <p:spPr>
          <a:xfrm>
            <a:off x="797450" y="0"/>
            <a:ext cx="3543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5"/>
          <p:cNvSpPr/>
          <p:nvPr/>
        </p:nvSpPr>
        <p:spPr>
          <a:xfrm>
            <a:off x="283725" y="210450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5"/>
          <p:cNvSpPr/>
          <p:nvPr/>
        </p:nvSpPr>
        <p:spPr>
          <a:xfrm>
            <a:off x="664724" y="2403371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5"/>
          <p:cNvSpPr/>
          <p:nvPr/>
        </p:nvSpPr>
        <p:spPr>
          <a:xfrm>
            <a:off x="1045724" y="2702241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5"/>
          <p:cNvSpPr/>
          <p:nvPr/>
        </p:nvSpPr>
        <p:spPr>
          <a:xfrm>
            <a:off x="1429155" y="3003019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5"/>
          <p:cNvSpPr/>
          <p:nvPr/>
        </p:nvSpPr>
        <p:spPr>
          <a:xfrm>
            <a:off x="1810155" y="330189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5"/>
          <p:cNvSpPr/>
          <p:nvPr/>
        </p:nvSpPr>
        <p:spPr>
          <a:xfrm>
            <a:off x="2191154" y="360076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5"/>
          <p:cNvSpPr/>
          <p:nvPr/>
        </p:nvSpPr>
        <p:spPr>
          <a:xfrm rot="3132972">
            <a:off x="9005744" y="-300252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5"/>
          <p:cNvSpPr/>
          <p:nvPr/>
        </p:nvSpPr>
        <p:spPr>
          <a:xfrm rot="3132972">
            <a:off x="9023586" y="-253429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5"/>
          <p:cNvSpPr/>
          <p:nvPr/>
        </p:nvSpPr>
        <p:spPr>
          <a:xfrm rot="3132972">
            <a:off x="9041428" y="-206606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5"/>
          <p:cNvSpPr/>
          <p:nvPr/>
        </p:nvSpPr>
        <p:spPr>
          <a:xfrm rot="3132972">
            <a:off x="9059383" y="-159484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5"/>
          <p:cNvSpPr/>
          <p:nvPr/>
        </p:nvSpPr>
        <p:spPr>
          <a:xfrm rot="3132972">
            <a:off x="9077225" y="-112661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5"/>
          <p:cNvSpPr/>
          <p:nvPr/>
        </p:nvSpPr>
        <p:spPr>
          <a:xfrm rot="3132972">
            <a:off x="9095067" y="-65838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5"/>
          <p:cNvSpPr/>
          <p:nvPr/>
        </p:nvSpPr>
        <p:spPr>
          <a:xfrm>
            <a:off x="7803200" y="8772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5"/>
          <p:cNvSpPr/>
          <p:nvPr/>
        </p:nvSpPr>
        <p:spPr>
          <a:xfrm>
            <a:off x="8184200" y="9153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5"/>
          <p:cNvSpPr/>
          <p:nvPr/>
        </p:nvSpPr>
        <p:spPr>
          <a:xfrm>
            <a:off x="8565200" y="9534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5"/>
          <p:cNvSpPr/>
          <p:nvPr/>
        </p:nvSpPr>
        <p:spPr>
          <a:xfrm>
            <a:off x="8948632" y="9918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5"/>
          <p:cNvSpPr/>
          <p:nvPr/>
        </p:nvSpPr>
        <p:spPr>
          <a:xfrm>
            <a:off x="9329632" y="10299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5"/>
          <p:cNvSpPr/>
          <p:nvPr/>
        </p:nvSpPr>
        <p:spPr>
          <a:xfrm>
            <a:off x="9710632" y="10680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5"/>
          <p:cNvSpPr/>
          <p:nvPr/>
        </p:nvSpPr>
        <p:spPr>
          <a:xfrm>
            <a:off x="0" y="13962775"/>
            <a:ext cx="10692000" cy="4329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5"/>
          <p:cNvSpPr txBox="1"/>
          <p:nvPr/>
        </p:nvSpPr>
        <p:spPr>
          <a:xfrm>
            <a:off x="5647675" y="5387450"/>
            <a:ext cx="31449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0">
                <a:solidFill>
                  <a:srgbClr val="593949"/>
                </a:solidFill>
                <a:latin typeface="Lora"/>
                <a:ea typeface="Lora"/>
                <a:cs typeface="Lora"/>
                <a:sym typeface="Lora"/>
              </a:rPr>
              <a:t>04</a:t>
            </a:r>
            <a:endParaRPr b="1" sz="160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32" name="Google Shape;432;p35"/>
          <p:cNvSpPr txBox="1"/>
          <p:nvPr/>
        </p:nvSpPr>
        <p:spPr>
          <a:xfrm>
            <a:off x="729675" y="10234675"/>
            <a:ext cx="6573600" cy="30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200">
                <a:solidFill>
                  <a:srgbClr val="593949"/>
                </a:solidFill>
                <a:latin typeface="Lora"/>
                <a:ea typeface="Lora"/>
                <a:cs typeface="Lora"/>
                <a:sym typeface="Lora"/>
              </a:rPr>
              <a:t>Invocando Poderes com Funções</a:t>
            </a:r>
            <a:endParaRPr b="1" sz="72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36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6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6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Invocando Poderes com Funções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0" name="Google Shape;440;p36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6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6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6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04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4" name="Google Shape;444;p36"/>
          <p:cNvSpPr txBox="1"/>
          <p:nvPr/>
        </p:nvSpPr>
        <p:spPr>
          <a:xfrm>
            <a:off x="1346550" y="2588225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</a:t>
            </a:r>
            <a:r>
              <a:rPr i="1" lang="pt-BR" sz="24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om a ajuda de um misterioso sábio, o herói descobre como encapsular ações em feitiços poderosos, conhecidos como funções. Este capítulo cobre a definição, invocação e utilidade das funções para simplificar e organizar seu código.</a:t>
            </a:r>
            <a:endParaRPr i="1" sz="24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5" name="Google Shape;445;p36"/>
          <p:cNvSpPr txBox="1"/>
          <p:nvPr/>
        </p:nvSpPr>
        <p:spPr>
          <a:xfrm>
            <a:off x="1828350" y="524802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Assuntos abordados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46" name="Google Shape;446;p36"/>
          <p:cNvSpPr txBox="1"/>
          <p:nvPr/>
        </p:nvSpPr>
        <p:spPr>
          <a:xfrm>
            <a:off x="1346700" y="6131800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Definição e invocação de funções.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Parâmetros e retorno.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7" name="Google Shape;447;p36"/>
          <p:cNvSpPr txBox="1"/>
          <p:nvPr/>
        </p:nvSpPr>
        <p:spPr>
          <a:xfrm>
            <a:off x="1828350" y="798742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Detalhamento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48" name="Google Shape;448;p36"/>
          <p:cNvSpPr txBox="1"/>
          <p:nvPr/>
        </p:nvSpPr>
        <p:spPr>
          <a:xfrm>
            <a:off x="1346700" y="8858925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Funções são blocos de código reutilizáveis que realizam tarefas específicas. Elas podem receber parâmetros e retornar valores.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37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7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7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7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7"/>
          <p:cNvSpPr txBox="1"/>
          <p:nvPr/>
        </p:nvSpPr>
        <p:spPr>
          <a:xfrm>
            <a:off x="1828350" y="250957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Problemas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59" name="Google Shape;459;p37"/>
          <p:cNvSpPr txBox="1"/>
          <p:nvPr/>
        </p:nvSpPr>
        <p:spPr>
          <a:xfrm>
            <a:off x="1346550" y="3381075"/>
            <a:ext cx="7998900" cy="18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AutoNum type="arabicPeriod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Crie uma função que retorna o dobro de um número.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AutoNum type="arabicPeriod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Crie uma função que verifica se um número é primo.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60" name="Google Shape;460;p37"/>
          <p:cNvSpPr txBox="1"/>
          <p:nvPr/>
        </p:nvSpPr>
        <p:spPr>
          <a:xfrm>
            <a:off x="2340300" y="13827000"/>
            <a:ext cx="60114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Graça perdida próxima…</a:t>
            </a:r>
            <a:endParaRPr i="1" sz="24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61" name="Google Shape;461;p37"/>
          <p:cNvSpPr txBox="1"/>
          <p:nvPr/>
        </p:nvSpPr>
        <p:spPr>
          <a:xfrm>
            <a:off x="1828063" y="6049400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C++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62" name="Google Shape;462;p37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Invocando Poderes com Funções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63" name="Google Shape;463;p37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04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64" name="Google Shape;46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50" y="7146400"/>
            <a:ext cx="10116613" cy="476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8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8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8"/>
          <p:cNvSpPr txBox="1"/>
          <p:nvPr/>
        </p:nvSpPr>
        <p:spPr>
          <a:xfrm>
            <a:off x="1828350" y="25095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Java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75" name="Google Shape;475;p38"/>
          <p:cNvSpPr txBox="1"/>
          <p:nvPr/>
        </p:nvSpPr>
        <p:spPr>
          <a:xfrm>
            <a:off x="1828338" y="85378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Python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76" name="Google Shape;476;p38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Invocando Poderes com Funções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77" name="Google Shape;477;p38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04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78" name="Google Shape;47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50" y="3381075"/>
            <a:ext cx="10141752" cy="467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050" y="9337300"/>
            <a:ext cx="10141752" cy="5214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39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9"/>
          <p:cNvSpPr/>
          <p:nvPr/>
        </p:nvSpPr>
        <p:spPr>
          <a:xfrm>
            <a:off x="8882450" y="-1181100"/>
            <a:ext cx="354300" cy="9954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9"/>
          <p:cNvSpPr/>
          <p:nvPr/>
        </p:nvSpPr>
        <p:spPr>
          <a:xfrm>
            <a:off x="797450" y="0"/>
            <a:ext cx="3543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9"/>
          <p:cNvSpPr/>
          <p:nvPr/>
        </p:nvSpPr>
        <p:spPr>
          <a:xfrm>
            <a:off x="283725" y="210450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9"/>
          <p:cNvSpPr/>
          <p:nvPr/>
        </p:nvSpPr>
        <p:spPr>
          <a:xfrm>
            <a:off x="664724" y="2403371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9"/>
          <p:cNvSpPr/>
          <p:nvPr/>
        </p:nvSpPr>
        <p:spPr>
          <a:xfrm>
            <a:off x="1045724" y="2702241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9"/>
          <p:cNvSpPr/>
          <p:nvPr/>
        </p:nvSpPr>
        <p:spPr>
          <a:xfrm>
            <a:off x="1429155" y="3003019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9"/>
          <p:cNvSpPr/>
          <p:nvPr/>
        </p:nvSpPr>
        <p:spPr>
          <a:xfrm>
            <a:off x="1810155" y="330189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9"/>
          <p:cNvSpPr/>
          <p:nvPr/>
        </p:nvSpPr>
        <p:spPr>
          <a:xfrm>
            <a:off x="2191154" y="360076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9"/>
          <p:cNvSpPr/>
          <p:nvPr/>
        </p:nvSpPr>
        <p:spPr>
          <a:xfrm rot="3132972">
            <a:off x="9005744" y="-300252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9"/>
          <p:cNvSpPr/>
          <p:nvPr/>
        </p:nvSpPr>
        <p:spPr>
          <a:xfrm rot="3132972">
            <a:off x="9023586" y="-253429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 rot="3132972">
            <a:off x="9041428" y="-206606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rot="3132972">
            <a:off x="9059383" y="-159484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rot="3132972">
            <a:off x="9077225" y="-112661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 rot="3132972">
            <a:off x="9095067" y="-65838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9"/>
          <p:cNvSpPr/>
          <p:nvPr/>
        </p:nvSpPr>
        <p:spPr>
          <a:xfrm>
            <a:off x="7803200" y="8772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9"/>
          <p:cNvSpPr/>
          <p:nvPr/>
        </p:nvSpPr>
        <p:spPr>
          <a:xfrm>
            <a:off x="8184200" y="9153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8565200" y="9534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>
            <a:off x="8948632" y="9918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>
            <a:off x="9329632" y="10299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9710632" y="10680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9"/>
          <p:cNvSpPr/>
          <p:nvPr/>
        </p:nvSpPr>
        <p:spPr>
          <a:xfrm>
            <a:off x="0" y="13962775"/>
            <a:ext cx="10692000" cy="4329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9"/>
          <p:cNvSpPr txBox="1"/>
          <p:nvPr/>
        </p:nvSpPr>
        <p:spPr>
          <a:xfrm>
            <a:off x="5647675" y="5387450"/>
            <a:ext cx="31449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0">
                <a:solidFill>
                  <a:srgbClr val="593949"/>
                </a:solidFill>
                <a:latin typeface="Lora"/>
                <a:ea typeface="Lora"/>
                <a:cs typeface="Lora"/>
                <a:sym typeface="Lora"/>
              </a:rPr>
              <a:t>05</a:t>
            </a:r>
            <a:endParaRPr b="1" sz="160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07" name="Google Shape;507;p39"/>
          <p:cNvSpPr txBox="1"/>
          <p:nvPr/>
        </p:nvSpPr>
        <p:spPr>
          <a:xfrm>
            <a:off x="729675" y="10234675"/>
            <a:ext cx="6573600" cy="30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200">
                <a:solidFill>
                  <a:srgbClr val="593949"/>
                </a:solidFill>
                <a:latin typeface="Lora"/>
                <a:ea typeface="Lora"/>
                <a:cs typeface="Lora"/>
                <a:sym typeface="Lora"/>
              </a:rPr>
              <a:t>O Eterno Retorno</a:t>
            </a:r>
            <a:endParaRPr b="1" sz="72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40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0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0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Eterno Retorno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15" name="Google Shape;515;p40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0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0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0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05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19" name="Google Shape;519;p40"/>
          <p:cNvSpPr txBox="1"/>
          <p:nvPr/>
        </p:nvSpPr>
        <p:spPr>
          <a:xfrm>
            <a:off x="1346550" y="2588225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Enfrente o paradoxo do eterno retorno nas profundezas do labirinto. A recursão é uma técnica poderosa onde funções chamam a si mesmas para resolver problemas complexos de maneira elegante. Domine este conceito para quebrar o ciclo.</a:t>
            </a:r>
            <a:endParaRPr i="1" sz="24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20" name="Google Shape;520;p40"/>
          <p:cNvSpPr txBox="1"/>
          <p:nvPr/>
        </p:nvSpPr>
        <p:spPr>
          <a:xfrm>
            <a:off x="1828350" y="524802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Assuntos abordados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21" name="Google Shape;521;p40"/>
          <p:cNvSpPr txBox="1"/>
          <p:nvPr/>
        </p:nvSpPr>
        <p:spPr>
          <a:xfrm>
            <a:off x="1346700" y="6131800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Conceito de recursão.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Exemplos de problemas recursivos.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22" name="Google Shape;522;p40"/>
          <p:cNvSpPr txBox="1"/>
          <p:nvPr/>
        </p:nvSpPr>
        <p:spPr>
          <a:xfrm>
            <a:off x="1828350" y="798742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Detalhamento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23" name="Google Shape;523;p40"/>
          <p:cNvSpPr txBox="1"/>
          <p:nvPr/>
        </p:nvSpPr>
        <p:spPr>
          <a:xfrm>
            <a:off x="1346700" y="8858925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Recursão é uma técnica onde uma função chama a si mesma para resolver subproblemas menores de um problema maior. É útil para problemas que podem ser divididos em partes semelhantes.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41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1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1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1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1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/>
        </p:nvSpPr>
        <p:spPr>
          <a:xfrm>
            <a:off x="1828350" y="250957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Problemas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34" name="Google Shape;534;p41"/>
          <p:cNvSpPr txBox="1"/>
          <p:nvPr/>
        </p:nvSpPr>
        <p:spPr>
          <a:xfrm>
            <a:off x="1346550" y="3381075"/>
            <a:ext cx="7998900" cy="18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AutoNum type="arabicPeriod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Calcular a soma de números de 1 a n recursivamente.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AutoNum type="arabicPeriod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Implementar a sequência de Fibonacci recursivamente.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35" name="Google Shape;535;p41"/>
          <p:cNvSpPr txBox="1"/>
          <p:nvPr/>
        </p:nvSpPr>
        <p:spPr>
          <a:xfrm>
            <a:off x="2340300" y="13827000"/>
            <a:ext cx="60114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Graça perdida próxima…</a:t>
            </a:r>
            <a:endParaRPr i="1" sz="24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36" name="Google Shape;536;p41"/>
          <p:cNvSpPr txBox="1"/>
          <p:nvPr/>
        </p:nvSpPr>
        <p:spPr>
          <a:xfrm>
            <a:off x="1828063" y="6049400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C++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37" name="Google Shape;537;p41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Eterno Retorno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38" name="Google Shape;538;p41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05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39" name="Google Shape;53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863" y="7231850"/>
            <a:ext cx="10162028" cy="478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8882450" y="-1181100"/>
            <a:ext cx="354300" cy="9954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797450" y="0"/>
            <a:ext cx="3543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283725" y="210450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664724" y="2403371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1045724" y="2702241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1429155" y="3003019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1810155" y="330189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2191154" y="360076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 rot="3132972">
            <a:off x="9005744" y="-300252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 rot="3132972">
            <a:off x="9023586" y="-253429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 rot="3132972">
            <a:off x="9041428" y="-206606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 rot="3132972">
            <a:off x="9059383" y="-159484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 rot="3132972">
            <a:off x="9077225" y="-112661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 rot="3132972">
            <a:off x="9095067" y="-65838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7803200" y="8772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8184200" y="9153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8565200" y="9534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8948632" y="9918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9329632" y="10299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9710632" y="10680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0" y="13962775"/>
            <a:ext cx="10692000" cy="4329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5647675" y="5387450"/>
            <a:ext cx="31449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0">
                <a:solidFill>
                  <a:srgbClr val="593949"/>
                </a:solidFill>
                <a:latin typeface="Lora"/>
                <a:ea typeface="Lora"/>
                <a:cs typeface="Lora"/>
                <a:sym typeface="Lora"/>
              </a:rPr>
              <a:t>01</a:t>
            </a:r>
            <a:endParaRPr b="1" sz="160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729675" y="10234675"/>
            <a:ext cx="6573600" cy="30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200">
                <a:solidFill>
                  <a:srgbClr val="593949"/>
                </a:solidFill>
                <a:latin typeface="Lora"/>
                <a:ea typeface="Lora"/>
                <a:cs typeface="Lora"/>
                <a:sym typeface="Lora"/>
              </a:rPr>
              <a:t>O Despertar no Reino das Variáveis</a:t>
            </a:r>
            <a:endParaRPr b="1" sz="72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42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2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2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2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2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2"/>
          <p:cNvSpPr txBox="1"/>
          <p:nvPr/>
        </p:nvSpPr>
        <p:spPr>
          <a:xfrm>
            <a:off x="1828350" y="25095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Java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50" name="Google Shape;550;p42"/>
          <p:cNvSpPr txBox="1"/>
          <p:nvPr/>
        </p:nvSpPr>
        <p:spPr>
          <a:xfrm>
            <a:off x="1828338" y="85378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Python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51" name="Google Shape;551;p42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Eterno Retorno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52" name="Google Shape;552;p42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05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53" name="Google Shape;55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50" y="3500025"/>
            <a:ext cx="10162028" cy="41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050" y="9409375"/>
            <a:ext cx="10162028" cy="427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43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43"/>
          <p:cNvSpPr/>
          <p:nvPr/>
        </p:nvSpPr>
        <p:spPr>
          <a:xfrm>
            <a:off x="8882450" y="-1181100"/>
            <a:ext cx="354300" cy="9954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3"/>
          <p:cNvSpPr/>
          <p:nvPr/>
        </p:nvSpPr>
        <p:spPr>
          <a:xfrm>
            <a:off x="797450" y="0"/>
            <a:ext cx="3543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3"/>
          <p:cNvSpPr/>
          <p:nvPr/>
        </p:nvSpPr>
        <p:spPr>
          <a:xfrm>
            <a:off x="283725" y="210450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3"/>
          <p:cNvSpPr/>
          <p:nvPr/>
        </p:nvSpPr>
        <p:spPr>
          <a:xfrm>
            <a:off x="664724" y="2403371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3"/>
          <p:cNvSpPr/>
          <p:nvPr/>
        </p:nvSpPr>
        <p:spPr>
          <a:xfrm>
            <a:off x="1045724" y="2702241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3"/>
          <p:cNvSpPr/>
          <p:nvPr/>
        </p:nvSpPr>
        <p:spPr>
          <a:xfrm>
            <a:off x="1429155" y="3003019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3"/>
          <p:cNvSpPr/>
          <p:nvPr/>
        </p:nvSpPr>
        <p:spPr>
          <a:xfrm>
            <a:off x="1810155" y="330189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3"/>
          <p:cNvSpPr/>
          <p:nvPr/>
        </p:nvSpPr>
        <p:spPr>
          <a:xfrm>
            <a:off x="2191154" y="360076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3"/>
          <p:cNvSpPr/>
          <p:nvPr/>
        </p:nvSpPr>
        <p:spPr>
          <a:xfrm rot="3132972">
            <a:off x="9005744" y="-300252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/>
          <p:nvPr/>
        </p:nvSpPr>
        <p:spPr>
          <a:xfrm rot="3132972">
            <a:off x="9023586" y="-253429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3"/>
          <p:cNvSpPr/>
          <p:nvPr/>
        </p:nvSpPr>
        <p:spPr>
          <a:xfrm rot="3132972">
            <a:off x="9041428" y="-206606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3"/>
          <p:cNvSpPr/>
          <p:nvPr/>
        </p:nvSpPr>
        <p:spPr>
          <a:xfrm rot="3132972">
            <a:off x="9059383" y="-159484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3"/>
          <p:cNvSpPr/>
          <p:nvPr/>
        </p:nvSpPr>
        <p:spPr>
          <a:xfrm rot="3132972">
            <a:off x="9077225" y="-112661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3"/>
          <p:cNvSpPr/>
          <p:nvPr/>
        </p:nvSpPr>
        <p:spPr>
          <a:xfrm rot="3132972">
            <a:off x="9095067" y="-65838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3"/>
          <p:cNvSpPr/>
          <p:nvPr/>
        </p:nvSpPr>
        <p:spPr>
          <a:xfrm>
            <a:off x="7803200" y="8772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8184200" y="9153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8565200" y="9534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8948632" y="9918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/>
          <p:nvPr/>
        </p:nvSpPr>
        <p:spPr>
          <a:xfrm>
            <a:off x="9329632" y="10299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3"/>
          <p:cNvSpPr/>
          <p:nvPr/>
        </p:nvSpPr>
        <p:spPr>
          <a:xfrm>
            <a:off x="9710632" y="10680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3"/>
          <p:cNvSpPr/>
          <p:nvPr/>
        </p:nvSpPr>
        <p:spPr>
          <a:xfrm>
            <a:off x="0" y="13962775"/>
            <a:ext cx="10692000" cy="4329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3"/>
          <p:cNvSpPr txBox="1"/>
          <p:nvPr/>
        </p:nvSpPr>
        <p:spPr>
          <a:xfrm>
            <a:off x="5647675" y="5387450"/>
            <a:ext cx="31449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0">
                <a:solidFill>
                  <a:srgbClr val="593949"/>
                </a:solidFill>
                <a:latin typeface="Lora"/>
                <a:ea typeface="Lora"/>
                <a:cs typeface="Lora"/>
                <a:sym typeface="Lora"/>
              </a:rPr>
              <a:t>06</a:t>
            </a:r>
            <a:endParaRPr b="1" sz="160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82" name="Google Shape;582;p43"/>
          <p:cNvSpPr txBox="1"/>
          <p:nvPr/>
        </p:nvSpPr>
        <p:spPr>
          <a:xfrm>
            <a:off x="729675" y="10234675"/>
            <a:ext cx="6573600" cy="30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200">
                <a:solidFill>
                  <a:srgbClr val="593949"/>
                </a:solidFill>
                <a:latin typeface="Lora"/>
                <a:ea typeface="Lora"/>
                <a:cs typeface="Lora"/>
                <a:sym typeface="Lora"/>
              </a:rPr>
              <a:t>Arsenal de Dados</a:t>
            </a:r>
            <a:endParaRPr b="1" sz="72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44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4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4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Arsenal de Dados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90" name="Google Shape;590;p44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4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4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4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06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94" name="Google Shape;594;p44"/>
          <p:cNvSpPr txBox="1"/>
          <p:nvPr/>
        </p:nvSpPr>
        <p:spPr>
          <a:xfrm>
            <a:off x="1346550" y="2588225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Para enfrentar inimigos mais formidáveis, o herói precisa de um arsenal melhor. Explore arrays, listas, pilhas, filas e outras estruturas de dados essenciais que armazenam e organizam informações de maneira eficiente.</a:t>
            </a:r>
            <a:endParaRPr i="1" sz="24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95" name="Google Shape;595;p44"/>
          <p:cNvSpPr txBox="1"/>
          <p:nvPr/>
        </p:nvSpPr>
        <p:spPr>
          <a:xfrm>
            <a:off x="1828350" y="524802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Assuntos abordados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96" name="Google Shape;596;p44"/>
          <p:cNvSpPr txBox="1"/>
          <p:nvPr/>
        </p:nvSpPr>
        <p:spPr>
          <a:xfrm>
            <a:off x="1346700" y="6131800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Arrays e listas.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Pilhas e filas.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97" name="Google Shape;597;p44"/>
          <p:cNvSpPr txBox="1"/>
          <p:nvPr/>
        </p:nvSpPr>
        <p:spPr>
          <a:xfrm>
            <a:off x="1828350" y="798742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Explicação breve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98" name="Google Shape;598;p44"/>
          <p:cNvSpPr txBox="1"/>
          <p:nvPr/>
        </p:nvSpPr>
        <p:spPr>
          <a:xfrm>
            <a:off x="1346700" y="8858925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Estruturas de dados como arrays e listas permitem armazenar e manipular coleções de dados. Pilhas (stacks) e filas (queues) são usadas para gerenciar dados de maneira específica.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45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5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5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5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5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5"/>
          <p:cNvSpPr txBox="1"/>
          <p:nvPr/>
        </p:nvSpPr>
        <p:spPr>
          <a:xfrm>
            <a:off x="1828350" y="243397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Detalhamento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609" name="Google Shape;609;p45"/>
          <p:cNvSpPr txBox="1"/>
          <p:nvPr/>
        </p:nvSpPr>
        <p:spPr>
          <a:xfrm>
            <a:off x="1346700" y="3305475"/>
            <a:ext cx="7998900" cy="9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Arrays e Listas:</a:t>
            </a:r>
            <a:endParaRPr sz="4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Arrays: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Descrição: Coleção de elementos de mesmo tipo armazenados em posições contíguas na memória.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Uso: Boa performance de acesso direto (indexado).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Limitação: Tamanho fixo após a criação.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Listas: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Descrição: Coleção de elementos, geralmente de mesmo tipo, com tamanho dinâmico.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Uso: Fácil inserção e remoção de elementos.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Limitação: Acesso mais lento comparado a arrays.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10" name="Google Shape;610;p45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Arsenal de Dados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11" name="Google Shape;611;p45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06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46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6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6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6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6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6"/>
          <p:cNvSpPr txBox="1"/>
          <p:nvPr/>
        </p:nvSpPr>
        <p:spPr>
          <a:xfrm>
            <a:off x="1828350" y="243397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Detalhamento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622" name="Google Shape;622;p46"/>
          <p:cNvSpPr txBox="1"/>
          <p:nvPr/>
        </p:nvSpPr>
        <p:spPr>
          <a:xfrm>
            <a:off x="1346700" y="3305475"/>
            <a:ext cx="7998900" cy="110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Pilhas e Filas:</a:t>
            </a:r>
            <a:endParaRPr sz="4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Pilhas (Stacks):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Descrição: Estrutura de dados onde o último elemento adicionado é o primeiro a ser removido (LIFO - Last In, First Out).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Uso: Ideal para problemas que requerem reversão de operações.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Filas (Queues):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Descrição: Estrutura de dados onde o primeiro elemento adicionado é o primeiro a ser removido (FIFO - First In, First Out).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Uso: Ideal para processos que requerem ordem de chegada, como filas de impressão.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23" name="Google Shape;623;p46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Arsenal de Dados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24" name="Google Shape;624;p46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06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47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47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7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7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7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7"/>
          <p:cNvSpPr txBox="1"/>
          <p:nvPr/>
        </p:nvSpPr>
        <p:spPr>
          <a:xfrm>
            <a:off x="1828350" y="243397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Detalhamento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635" name="Google Shape;635;p47"/>
          <p:cNvSpPr txBox="1"/>
          <p:nvPr/>
        </p:nvSpPr>
        <p:spPr>
          <a:xfrm>
            <a:off x="1346700" y="3305475"/>
            <a:ext cx="799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Exemplos C++ e Java</a:t>
            </a: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: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36" name="Google Shape;636;p47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Arsenal de Dados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37" name="Google Shape;637;p47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06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38" name="Google Shape;63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50" y="4055476"/>
            <a:ext cx="9900575" cy="525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150" y="9724040"/>
            <a:ext cx="9900575" cy="4655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48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48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8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8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8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8"/>
          <p:cNvSpPr txBox="1"/>
          <p:nvPr/>
        </p:nvSpPr>
        <p:spPr>
          <a:xfrm>
            <a:off x="1828350" y="243397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Detalhamento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650" name="Google Shape;650;p48"/>
          <p:cNvSpPr txBox="1"/>
          <p:nvPr/>
        </p:nvSpPr>
        <p:spPr>
          <a:xfrm>
            <a:off x="1346700" y="3305475"/>
            <a:ext cx="799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Exemplo Python: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51" name="Google Shape;651;p48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Arsenal de Dados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52" name="Google Shape;652;p48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06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53" name="Google Shape;65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775" y="4317100"/>
            <a:ext cx="9888748" cy="7059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49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49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9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9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9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9"/>
          <p:cNvSpPr txBox="1"/>
          <p:nvPr/>
        </p:nvSpPr>
        <p:spPr>
          <a:xfrm>
            <a:off x="1828350" y="250957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Problemas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664" name="Google Shape;664;p49"/>
          <p:cNvSpPr txBox="1"/>
          <p:nvPr/>
        </p:nvSpPr>
        <p:spPr>
          <a:xfrm>
            <a:off x="1346550" y="3381075"/>
            <a:ext cx="7998900" cy="18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AutoNum type="arabicPeriod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Armazenar e imprimir uma lista de nomes.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AutoNum type="arabicPeriod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Implementar uma pilha simples.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65" name="Google Shape;665;p49"/>
          <p:cNvSpPr txBox="1"/>
          <p:nvPr/>
        </p:nvSpPr>
        <p:spPr>
          <a:xfrm>
            <a:off x="2340300" y="13827000"/>
            <a:ext cx="60114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Graça perdida próxima…</a:t>
            </a:r>
            <a:endParaRPr i="1" sz="24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66" name="Google Shape;666;p49"/>
          <p:cNvSpPr txBox="1"/>
          <p:nvPr/>
        </p:nvSpPr>
        <p:spPr>
          <a:xfrm>
            <a:off x="1828063" y="6049400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C++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667" name="Google Shape;667;p49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Arsenal de Dados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68" name="Google Shape;668;p49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06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69" name="Google Shape;66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50" y="7062900"/>
            <a:ext cx="10101228" cy="428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50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0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50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0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0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0"/>
          <p:cNvSpPr txBox="1"/>
          <p:nvPr/>
        </p:nvSpPr>
        <p:spPr>
          <a:xfrm>
            <a:off x="1828350" y="25095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Java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680" name="Google Shape;680;p50"/>
          <p:cNvSpPr txBox="1"/>
          <p:nvPr/>
        </p:nvSpPr>
        <p:spPr>
          <a:xfrm>
            <a:off x="1828338" y="85378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Python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681" name="Google Shape;681;p50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Arsenal de Dados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82" name="Google Shape;682;p50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06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83" name="Google Shape;68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50" y="3629500"/>
            <a:ext cx="10162028" cy="40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050" y="9479350"/>
            <a:ext cx="10162028" cy="4599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51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51"/>
          <p:cNvSpPr/>
          <p:nvPr/>
        </p:nvSpPr>
        <p:spPr>
          <a:xfrm>
            <a:off x="8882450" y="-1181100"/>
            <a:ext cx="354300" cy="9954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51"/>
          <p:cNvSpPr/>
          <p:nvPr/>
        </p:nvSpPr>
        <p:spPr>
          <a:xfrm>
            <a:off x="797450" y="0"/>
            <a:ext cx="3543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51"/>
          <p:cNvSpPr/>
          <p:nvPr/>
        </p:nvSpPr>
        <p:spPr>
          <a:xfrm>
            <a:off x="283725" y="210450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1"/>
          <p:cNvSpPr/>
          <p:nvPr/>
        </p:nvSpPr>
        <p:spPr>
          <a:xfrm>
            <a:off x="664724" y="2403371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1"/>
          <p:cNvSpPr/>
          <p:nvPr/>
        </p:nvSpPr>
        <p:spPr>
          <a:xfrm>
            <a:off x="1045724" y="2702241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1"/>
          <p:cNvSpPr/>
          <p:nvPr/>
        </p:nvSpPr>
        <p:spPr>
          <a:xfrm>
            <a:off x="1429155" y="3003019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51"/>
          <p:cNvSpPr/>
          <p:nvPr/>
        </p:nvSpPr>
        <p:spPr>
          <a:xfrm>
            <a:off x="1810155" y="330189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1"/>
          <p:cNvSpPr/>
          <p:nvPr/>
        </p:nvSpPr>
        <p:spPr>
          <a:xfrm>
            <a:off x="2191154" y="360076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1"/>
          <p:cNvSpPr/>
          <p:nvPr/>
        </p:nvSpPr>
        <p:spPr>
          <a:xfrm rot="3132972">
            <a:off x="9005744" y="-300252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1"/>
          <p:cNvSpPr/>
          <p:nvPr/>
        </p:nvSpPr>
        <p:spPr>
          <a:xfrm rot="3132972">
            <a:off x="9023586" y="-253429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1"/>
          <p:cNvSpPr/>
          <p:nvPr/>
        </p:nvSpPr>
        <p:spPr>
          <a:xfrm rot="3132972">
            <a:off x="9041428" y="-206606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1"/>
          <p:cNvSpPr/>
          <p:nvPr/>
        </p:nvSpPr>
        <p:spPr>
          <a:xfrm rot="3132972">
            <a:off x="9059383" y="-159484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1"/>
          <p:cNvSpPr/>
          <p:nvPr/>
        </p:nvSpPr>
        <p:spPr>
          <a:xfrm rot="3132972">
            <a:off x="9077225" y="-112661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1"/>
          <p:cNvSpPr/>
          <p:nvPr/>
        </p:nvSpPr>
        <p:spPr>
          <a:xfrm rot="3132972">
            <a:off x="9095067" y="-65838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51"/>
          <p:cNvSpPr/>
          <p:nvPr/>
        </p:nvSpPr>
        <p:spPr>
          <a:xfrm>
            <a:off x="7803200" y="8772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51"/>
          <p:cNvSpPr/>
          <p:nvPr/>
        </p:nvSpPr>
        <p:spPr>
          <a:xfrm>
            <a:off x="8184200" y="9153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51"/>
          <p:cNvSpPr/>
          <p:nvPr/>
        </p:nvSpPr>
        <p:spPr>
          <a:xfrm>
            <a:off x="8565200" y="9534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51"/>
          <p:cNvSpPr/>
          <p:nvPr/>
        </p:nvSpPr>
        <p:spPr>
          <a:xfrm>
            <a:off x="8948632" y="9918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51"/>
          <p:cNvSpPr/>
          <p:nvPr/>
        </p:nvSpPr>
        <p:spPr>
          <a:xfrm>
            <a:off x="9329632" y="10299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51"/>
          <p:cNvSpPr/>
          <p:nvPr/>
        </p:nvSpPr>
        <p:spPr>
          <a:xfrm>
            <a:off x="9710632" y="10680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1"/>
          <p:cNvSpPr/>
          <p:nvPr/>
        </p:nvSpPr>
        <p:spPr>
          <a:xfrm>
            <a:off x="0" y="13962775"/>
            <a:ext cx="10692000" cy="4329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51"/>
          <p:cNvSpPr txBox="1"/>
          <p:nvPr/>
        </p:nvSpPr>
        <p:spPr>
          <a:xfrm>
            <a:off x="5647675" y="5387450"/>
            <a:ext cx="31449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0">
                <a:solidFill>
                  <a:srgbClr val="593949"/>
                </a:solidFill>
                <a:latin typeface="Lora"/>
                <a:ea typeface="Lora"/>
                <a:cs typeface="Lora"/>
                <a:sym typeface="Lora"/>
              </a:rPr>
              <a:t>07</a:t>
            </a:r>
            <a:endParaRPr b="1" sz="160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12" name="Google Shape;712;p51"/>
          <p:cNvSpPr txBox="1"/>
          <p:nvPr/>
        </p:nvSpPr>
        <p:spPr>
          <a:xfrm>
            <a:off x="729675" y="10234675"/>
            <a:ext cx="6951900" cy="30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200">
                <a:solidFill>
                  <a:srgbClr val="593949"/>
                </a:solidFill>
                <a:latin typeface="Lora"/>
                <a:ea typeface="Lora"/>
                <a:cs typeface="Lora"/>
                <a:sym typeface="Lora"/>
              </a:rPr>
              <a:t>Encantamento Final: Modularização</a:t>
            </a:r>
            <a:endParaRPr b="1" sz="72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Despertar no Reino das Variáveis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6" name="Google Shape;106;p16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01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1346550" y="2588225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herói desperta em um mundo obscuro e desconhecido. Neste capítulo, você aprenderá os conceitos básicos das variáveis, seus tipos e como manipulá-las para enfrentar os primeiros desafios. Entenda como armazenar e manejar dados, a base de todo o poder em sua jornada.</a:t>
            </a:r>
            <a:endParaRPr i="1" sz="24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1828350" y="524802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Assuntos abordados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1346700" y="6131800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Introdução às variáveis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Tipos de dados (inteiros, floats, strings)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Declaração e inicialização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1828350" y="865627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Explicação breve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1346700" y="9527775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Variáveis são a base da programação, armazenando diferentes tipos de dados. Vamos explorar como declarar e inicializar variáveis em C++, Java e Python.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52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2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2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Encantamento Final: Modularização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20" name="Google Shape;720;p52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2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2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2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07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24" name="Google Shape;724;p52"/>
          <p:cNvSpPr txBox="1"/>
          <p:nvPr/>
        </p:nvSpPr>
        <p:spPr>
          <a:xfrm>
            <a:off x="1346550" y="2588225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herói alcança o ápice do conhecimento deste volume, aprendendo a modularizar seu código para aumentar a legibilidade e a manutenção.</a:t>
            </a:r>
            <a:endParaRPr i="1" sz="24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25" name="Google Shape;725;p52"/>
          <p:cNvSpPr txBox="1"/>
          <p:nvPr/>
        </p:nvSpPr>
        <p:spPr>
          <a:xfrm>
            <a:off x="1828350" y="422892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Assuntos abordados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726" name="Google Shape;726;p52"/>
          <p:cNvSpPr txBox="1"/>
          <p:nvPr/>
        </p:nvSpPr>
        <p:spPr>
          <a:xfrm>
            <a:off x="1346700" y="5287825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Conceito de modularização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Módulos e pacotes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27" name="Google Shape;727;p52"/>
          <p:cNvSpPr txBox="1"/>
          <p:nvPr/>
        </p:nvSpPr>
        <p:spPr>
          <a:xfrm>
            <a:off x="1828350" y="692852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Detalhamento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728" name="Google Shape;728;p52"/>
          <p:cNvSpPr txBox="1"/>
          <p:nvPr/>
        </p:nvSpPr>
        <p:spPr>
          <a:xfrm>
            <a:off x="1346550" y="7800025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Modularização envolve dividir o código em partes menores e gerenciáveis. Em C++, isso é feito através de arquivos de cabeçalho e implementação. Em Java, usa-se classes e pacotes, e em Python, módulos e pacotes.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53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53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3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3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53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53"/>
          <p:cNvSpPr txBox="1"/>
          <p:nvPr/>
        </p:nvSpPr>
        <p:spPr>
          <a:xfrm>
            <a:off x="1828350" y="250957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Problemas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739" name="Google Shape;739;p53"/>
          <p:cNvSpPr txBox="1"/>
          <p:nvPr/>
        </p:nvSpPr>
        <p:spPr>
          <a:xfrm>
            <a:off x="1346550" y="3381075"/>
            <a:ext cx="7998900" cy="18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AutoNum type="arabicPeriod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Divida um programa grande em múltiplos arquivos.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AutoNum type="arabicPeriod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Importe e use funções de outros módulos.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40" name="Google Shape;740;p53"/>
          <p:cNvSpPr txBox="1"/>
          <p:nvPr/>
        </p:nvSpPr>
        <p:spPr>
          <a:xfrm>
            <a:off x="2340300" y="13827000"/>
            <a:ext cx="60114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Graça perdida próxima…</a:t>
            </a:r>
            <a:endParaRPr i="1" sz="24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41" name="Google Shape;741;p53"/>
          <p:cNvSpPr txBox="1"/>
          <p:nvPr/>
        </p:nvSpPr>
        <p:spPr>
          <a:xfrm>
            <a:off x="1828063" y="6049400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C++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742" name="Google Shape;742;p53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Encantamento Final: Modularização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43" name="Google Shape;743;p53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07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744" name="Google Shape;74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800" y="6920900"/>
            <a:ext cx="6212698" cy="6903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54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4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4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4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4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4"/>
          <p:cNvSpPr txBox="1"/>
          <p:nvPr/>
        </p:nvSpPr>
        <p:spPr>
          <a:xfrm>
            <a:off x="1828350" y="25095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Java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755" name="Google Shape;755;p54"/>
          <p:cNvSpPr txBox="1"/>
          <p:nvPr/>
        </p:nvSpPr>
        <p:spPr>
          <a:xfrm>
            <a:off x="1828175" y="8658450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Python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756" name="Google Shape;756;p54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Encantamento Final: Modularização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57" name="Google Shape;757;p54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07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758" name="Google Shape;75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75" y="3279725"/>
            <a:ext cx="10162028" cy="5378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7600" y="9529950"/>
            <a:ext cx="7817101" cy="3940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55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55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55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5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5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5"/>
          <p:cNvSpPr txBox="1"/>
          <p:nvPr/>
        </p:nvSpPr>
        <p:spPr>
          <a:xfrm>
            <a:off x="1828350" y="25095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Java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770" name="Google Shape;770;p55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Contra capa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71" name="Google Shape;771;p55"/>
          <p:cNvSpPr txBox="1"/>
          <p:nvPr/>
        </p:nvSpPr>
        <p:spPr>
          <a:xfrm>
            <a:off x="1346550" y="5047800"/>
            <a:ext cx="7998900" cy="47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Este e-book oferece uma progressão natural de conceitos básicos a avançados, sempre utilizando exemplos e problemas práticos para fortalecer o entendimento. 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Ao final desta jornada, você estará bem equipado para enfrentar os desafios do mundo da programação, armado com o conhecimento das linguagens C++, Java e Python.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Despertar no Reino das Variáveis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2" name="Google Shape;122;p17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01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1828350" y="24339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Variáveis: Artefatos Mágicos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1346700" y="3305475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No mundo mágico dos programas, as variáveis são como artefatos que guardam poder. Cada tipo de variável é um tipo diferente de artefato, adequado para diferentes tipos de magia (dados).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1828200" y="60724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Tipos de Variáveis: Artefatos e seus Usos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1346550" y="7566300"/>
            <a:ext cx="7998900" cy="6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Inteiros (int):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C++: int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Java: int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Python: int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Descrição:</a:t>
            </a: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Artefatos que guardam números inteiros, como pedras rúnicas que armazenam contagens exatas. Usados para armazenar pontos de vida, contagem de inimigos derrotados, etc.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Exemplo: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C++: int vida = 100;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Java: int vida = 100;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Python: vida = 100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8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Despertar no Reino das Variáveis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7" name="Google Shape;137;p18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01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1828350" y="2302600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Artefatos e seus Usos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1346550" y="3174100"/>
            <a:ext cx="7998900" cy="112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Pontos Flutuantes (float, double):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C++: float, double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Java: float, double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Python: float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Descrição:</a:t>
            </a: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Frascos de elixires que guardam números com partes decimais, como poções mágicas que precisam de medidas precisas. Usados para armazenar a quantidade de mana, precisão de ataques, etc.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Exemplo: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C++: 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float mana = 75.5f; 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double precisao = 99.99;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Java: 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float mana = 75.5f; 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double precisao = 99.99;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Python: 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mana = 75.5 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precisao = 99.99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Despertar no Reino das Variáveis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0" name="Google Shape;150;p19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01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1828350" y="2302600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Artefatos e seus Usos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1346550" y="3174100"/>
            <a:ext cx="7998900" cy="112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Caracteres (char):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C++: char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Java: char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Python: str (para um único caractere)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Descrição:</a:t>
            </a: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Runas mágicas que representam um único símbolo ou letra, como os caracteres rúnicos usados em feitiços. Usados para guardar uma única letra, símbolo, etc.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Exemplo: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C++: 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char letra = 'A';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Java: 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char letra = 'A';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Python: 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letra = 'A'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0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0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Despertar no Reino das Variáveis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3" name="Google Shape;163;p20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01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1828350" y="2302600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Artefatos e seus Usos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1346550" y="3174100"/>
            <a:ext cx="7998900" cy="112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Strings (cadeias de caracteres):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C++: std::string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Java: String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Python: str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Descrição:</a:t>
            </a: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Pergaminhos mágicos que armazenam textos e inscrições, como mensagens de outros aventureiros ou nomes de feitiços.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Exemplo: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C++: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std::string mensagem = "Bem-vindo ao mundo mágico!";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Java: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String mensagem = "Bem-vindo ao mundo mágico!";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Python: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mensagem = "Bem-vindo ao mundo mágico!"</a:t>
            </a:r>
            <a:endParaRPr sz="1050">
              <a:solidFill>
                <a:srgbClr val="ECECEC"/>
              </a:solidFill>
              <a:highlight>
                <a:schemeClr val="accen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1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Despertar no Reino das Variáveis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6" name="Google Shape;176;p21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1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1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01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1828350" y="2302600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Artefatos e seus Usos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1346550" y="3174100"/>
            <a:ext cx="7998900" cy="112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Booleanos (bool):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C++: bool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Java: boolean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Python: bool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Descrição:</a:t>
            </a: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Cristais de verdade que guardam estados verdadeiros ou falsos, usados em verificações mágicas como se uma porta está aberta ou fechada.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Exemplo: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C++: 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bool portaAberta = true;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Java: 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boolean portaAberta = true;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Python: 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portaAberta = True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